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57" r:id="rId3"/>
    <p:sldId id="258" r:id="rId4"/>
    <p:sldId id="260"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8" d="100"/>
          <a:sy n="78" d="100"/>
        </p:scale>
        <p:origin x="-11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D2F32F60-41DF-483A-B6CE-5354564C6F6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25/08/1441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D2F32F60-41DF-483A-B6CE-5354564C6F6A}"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17A6FC-B7DA-435A-840D-B0CE36E6D634}" type="datetimeFigureOut">
              <a:rPr lang="ar-IQ" smtClean="0"/>
              <a:pPr/>
              <a:t>25/08/1441</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F32F60-41DF-483A-B6CE-5354564C6F6A}"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500042"/>
            <a:ext cx="7858180" cy="1428760"/>
          </a:xfrm>
        </p:spPr>
        <p:txBody>
          <a:bodyPr>
            <a:normAutofit/>
          </a:bodyPr>
          <a:lstStyle/>
          <a:p>
            <a:pPr algn="ctr"/>
            <a:r>
              <a:rPr lang="ar-IQ" sz="4400" dirty="0" smtClean="0">
                <a:solidFill>
                  <a:srgbClr val="FFFF00"/>
                </a:solidFill>
              </a:rPr>
              <a:t>إجراءات إصدار </a:t>
            </a:r>
            <a:r>
              <a:rPr lang="ar-IQ" sz="4400" dirty="0" err="1" smtClean="0">
                <a:solidFill>
                  <a:srgbClr val="FFFF00"/>
                </a:solidFill>
              </a:rPr>
              <a:t>الكفالات</a:t>
            </a:r>
            <a:endParaRPr lang="ar-IQ" sz="4400" dirty="0">
              <a:solidFill>
                <a:srgbClr val="FFFF00"/>
              </a:solidFill>
            </a:endParaRPr>
          </a:p>
        </p:txBody>
      </p:sp>
      <p:sp>
        <p:nvSpPr>
          <p:cNvPr id="3" name="عنوان فرعي 2"/>
          <p:cNvSpPr>
            <a:spLocks noGrp="1"/>
          </p:cNvSpPr>
          <p:nvPr>
            <p:ph type="subTitle" idx="1"/>
          </p:nvPr>
        </p:nvSpPr>
        <p:spPr>
          <a:xfrm>
            <a:off x="285720" y="2143116"/>
            <a:ext cx="8429684" cy="4357718"/>
          </a:xfrm>
        </p:spPr>
        <p:txBody>
          <a:bodyPr>
            <a:normAutofit lnSpcReduction="10000"/>
          </a:bodyPr>
          <a:lstStyle/>
          <a:p>
            <a:pPr algn="just"/>
            <a:r>
              <a:rPr lang="ar-IQ" dirty="0" smtClean="0"/>
              <a:t>لإتمام عملية الفائدة من إصدار </a:t>
            </a:r>
            <a:r>
              <a:rPr lang="ar-IQ" dirty="0" err="1" smtClean="0"/>
              <a:t>الكفالات</a:t>
            </a:r>
            <a:r>
              <a:rPr lang="ar-IQ" dirty="0" smtClean="0"/>
              <a:t> المصرفية لابد من التعرف على </a:t>
            </a:r>
            <a:r>
              <a:rPr lang="ar-IQ" dirty="0" err="1" smtClean="0"/>
              <a:t>الكفالات</a:t>
            </a:r>
            <a:r>
              <a:rPr lang="ar-IQ" dirty="0" smtClean="0"/>
              <a:t> الداخلية </a:t>
            </a:r>
            <a:r>
              <a:rPr lang="ar-IQ" dirty="0" err="1" smtClean="0"/>
              <a:t>والكفالات</a:t>
            </a:r>
            <a:r>
              <a:rPr lang="ar-IQ" dirty="0" smtClean="0"/>
              <a:t> الخارجية : </a:t>
            </a:r>
          </a:p>
          <a:p>
            <a:pPr algn="just"/>
            <a:r>
              <a:rPr lang="ar-IQ" dirty="0" smtClean="0"/>
              <a:t>ـ ويقصد </a:t>
            </a:r>
            <a:r>
              <a:rPr lang="ar-IQ" dirty="0" err="1" smtClean="0">
                <a:solidFill>
                  <a:schemeClr val="bg1"/>
                </a:solidFill>
              </a:rPr>
              <a:t>بالكفالات</a:t>
            </a:r>
            <a:r>
              <a:rPr lang="ar-IQ" dirty="0" smtClean="0">
                <a:solidFill>
                  <a:schemeClr val="bg1"/>
                </a:solidFill>
              </a:rPr>
              <a:t> الداخلية </a:t>
            </a:r>
            <a:r>
              <a:rPr lang="ar-IQ" dirty="0" smtClean="0"/>
              <a:t>: هي الكفالة التي يطلبها عميل المصرف المحلي لصالح مستفيد محلي .</a:t>
            </a:r>
          </a:p>
          <a:p>
            <a:pPr algn="just"/>
            <a:r>
              <a:rPr lang="ar-IQ" dirty="0" smtClean="0"/>
              <a:t>ـ أما </a:t>
            </a:r>
            <a:r>
              <a:rPr lang="ar-IQ" dirty="0" err="1" smtClean="0">
                <a:solidFill>
                  <a:schemeClr val="bg1"/>
                </a:solidFill>
              </a:rPr>
              <a:t>الكفالات</a:t>
            </a:r>
            <a:r>
              <a:rPr lang="ar-IQ" dirty="0" smtClean="0">
                <a:solidFill>
                  <a:schemeClr val="bg1"/>
                </a:solidFill>
              </a:rPr>
              <a:t> الخارجية</a:t>
            </a:r>
            <a:r>
              <a:rPr lang="ar-IQ" dirty="0" smtClean="0"/>
              <a:t> : فهي على شكل مستفيدين داخل البلاد بناءاً على طلب عميل خارجي . ويمكن تقسيم </a:t>
            </a:r>
            <a:r>
              <a:rPr lang="ar-IQ" dirty="0" err="1" smtClean="0"/>
              <a:t>الكفالات</a:t>
            </a:r>
            <a:r>
              <a:rPr lang="ar-IQ" dirty="0" smtClean="0"/>
              <a:t> الخارجية إلى :</a:t>
            </a:r>
          </a:p>
          <a:p>
            <a:pPr marL="514350" indent="-514350" algn="just">
              <a:buAutoNum type="arabicPeriod"/>
            </a:pPr>
            <a:r>
              <a:rPr lang="ar-IQ" dirty="0" smtClean="0">
                <a:solidFill>
                  <a:srgbClr val="FFFF00"/>
                </a:solidFill>
              </a:rPr>
              <a:t>كفالة بطلب من العميل </a:t>
            </a:r>
            <a:r>
              <a:rPr lang="ar-IQ" dirty="0" smtClean="0">
                <a:solidFill>
                  <a:srgbClr val="FFFF00"/>
                </a:solidFill>
              </a:rPr>
              <a:t>المستفيد خارج </a:t>
            </a:r>
            <a:r>
              <a:rPr lang="ar-IQ" dirty="0" smtClean="0">
                <a:solidFill>
                  <a:srgbClr val="FFFF00"/>
                </a:solidFill>
              </a:rPr>
              <a:t>البلد .</a:t>
            </a:r>
          </a:p>
          <a:p>
            <a:pPr marL="514350" indent="-514350" algn="just">
              <a:buAutoNum type="arabicPeriod"/>
            </a:pPr>
            <a:r>
              <a:rPr lang="ar-IQ" dirty="0" smtClean="0">
                <a:solidFill>
                  <a:srgbClr val="FFFF00"/>
                </a:solidFill>
              </a:rPr>
              <a:t>إصدار تعزيز كفالة بطلب المراسل لصالح مستفيد محلي .</a:t>
            </a:r>
          </a:p>
          <a:p>
            <a:pPr marL="514350" indent="-514350" algn="just">
              <a:buAutoNum type="arabicPeriod"/>
            </a:pPr>
            <a:r>
              <a:rPr lang="ar-IQ" dirty="0" smtClean="0">
                <a:solidFill>
                  <a:srgbClr val="FFFF00"/>
                </a:solidFill>
              </a:rPr>
              <a:t>طلب فرع خارجي لتعزيز كفالة لصالح مستفيد محلي .</a:t>
            </a:r>
          </a:p>
          <a:p>
            <a:pPr marL="514350" indent="-514350" algn="just">
              <a:buAutoNum type="arabicPeriod"/>
            </a:pPr>
            <a:r>
              <a:rPr lang="ar-IQ" dirty="0" smtClean="0">
                <a:solidFill>
                  <a:srgbClr val="FFFF00"/>
                </a:solidFill>
              </a:rPr>
              <a:t>تبليغ كفالة صادرة من بنك مراسل أو فرع خارجي لصالح مستفيد محلي .</a:t>
            </a:r>
          </a:p>
          <a:p>
            <a:pPr marL="514350" indent="-514350" algn="just"/>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7715272" y="876280"/>
            <a:ext cx="785818" cy="785818"/>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pPr algn="ctr"/>
            <a:r>
              <a:rPr lang="ar-IQ" sz="4400" dirty="0" smtClean="0">
                <a:solidFill>
                  <a:srgbClr val="FFFF00"/>
                </a:solidFill>
              </a:rPr>
              <a:t>مخاطر الكفالات</a:t>
            </a:r>
            <a:endParaRPr lang="ar-IQ" sz="4400" dirty="0">
              <a:solidFill>
                <a:srgbClr val="FFFF00"/>
              </a:solidFill>
            </a:endParaRPr>
          </a:p>
        </p:txBody>
      </p:sp>
      <p:sp>
        <p:nvSpPr>
          <p:cNvPr id="3" name="عنوان فرعي 2"/>
          <p:cNvSpPr>
            <a:spLocks noGrp="1"/>
          </p:cNvSpPr>
          <p:nvPr>
            <p:ph type="subTitle" idx="1"/>
          </p:nvPr>
        </p:nvSpPr>
        <p:spPr>
          <a:xfrm>
            <a:off x="285720" y="1142984"/>
            <a:ext cx="8429684" cy="5429288"/>
          </a:xfrm>
        </p:spPr>
        <p:txBody>
          <a:bodyPr>
            <a:normAutofit/>
          </a:bodyPr>
          <a:lstStyle/>
          <a:p>
            <a:pPr algn="just"/>
            <a:r>
              <a:rPr lang="ar-IQ" dirty="0" smtClean="0">
                <a:solidFill>
                  <a:srgbClr val="FFFF00"/>
                </a:solidFill>
              </a:rPr>
              <a:t>أولاً : كفالة بطلب من العميل خارج البلد .</a:t>
            </a:r>
          </a:p>
          <a:p>
            <a:pPr algn="just"/>
            <a:r>
              <a:rPr lang="ar-IQ" dirty="0" smtClean="0">
                <a:solidFill>
                  <a:srgbClr val="FFFF00"/>
                </a:solidFill>
              </a:rPr>
              <a:t> </a:t>
            </a:r>
            <a:r>
              <a:rPr lang="ar-IQ" dirty="0" smtClean="0"/>
              <a:t>في هذه العملية يقوم عميل المصرف بتقديم طلبه وأن يتعهد هذا العميل طالب الإصدار بقبول أي شروط أو أقرارات يرسلها البنك المراسل الفرع الخارجي للبنك الداخلي الذي يتعامل معه العميل , وفي حالة وجود مثل هذه الشروط الإضافية يقوم المصرف وحسب طلب العميل بإبلاغ المراسل بالفاكس أو إبلاغ الفرع الخارجي بإصدار كفالة إضافة تعزيزه أو تبليغها بدون مسؤولية من قبل المراسل . </a:t>
            </a:r>
          </a:p>
          <a:p>
            <a:pPr algn="just"/>
            <a:r>
              <a:rPr lang="ar-IQ" dirty="0" smtClean="0"/>
              <a:t>وتدرج في سند الكفالة كافة البيانات المهمة مثل أسم الجهة المستفيدة والعنوان لأغراض التبليغ فضلاً عن أسم المكفول وقيمة الكفالة والغرض من إصدارها ومدة الاستحقاق والرقم الذي يعطى للكفالة من قبل الفرع .</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pPr algn="ctr"/>
            <a:r>
              <a:rPr lang="ar-IQ" sz="4400" dirty="0" smtClean="0">
                <a:solidFill>
                  <a:srgbClr val="FFFF00"/>
                </a:solidFill>
              </a:rPr>
              <a:t>مخاطر الكفالات</a:t>
            </a:r>
            <a:endParaRPr lang="ar-IQ" sz="4400" dirty="0">
              <a:solidFill>
                <a:srgbClr val="FFFF00"/>
              </a:solidFill>
            </a:endParaRPr>
          </a:p>
        </p:txBody>
      </p:sp>
      <p:sp>
        <p:nvSpPr>
          <p:cNvPr id="3" name="عنوان فرعي 2"/>
          <p:cNvSpPr>
            <a:spLocks noGrp="1"/>
          </p:cNvSpPr>
          <p:nvPr>
            <p:ph type="subTitle" idx="1"/>
          </p:nvPr>
        </p:nvSpPr>
        <p:spPr>
          <a:xfrm>
            <a:off x="285720" y="1071546"/>
            <a:ext cx="8429684" cy="5429288"/>
          </a:xfrm>
        </p:spPr>
        <p:txBody>
          <a:bodyPr>
            <a:normAutofit/>
          </a:bodyPr>
          <a:lstStyle/>
          <a:p>
            <a:pPr algn="just"/>
            <a:r>
              <a:rPr lang="ar-IQ" dirty="0" smtClean="0">
                <a:solidFill>
                  <a:srgbClr val="FFFF00"/>
                </a:solidFill>
              </a:rPr>
              <a:t>ثانياً : إصدار تعزيز كفالة بطلب المراسل لصالح مستفيد محلي :</a:t>
            </a:r>
            <a:endParaRPr lang="ar-IQ" sz="1800" b="1" dirty="0" smtClean="0">
              <a:solidFill>
                <a:srgbClr val="FFFF00"/>
              </a:solidFill>
            </a:endParaRPr>
          </a:p>
          <a:p>
            <a:pPr algn="just"/>
            <a:r>
              <a:rPr lang="ar-IQ" sz="2400" dirty="0" smtClean="0"/>
              <a:t>يستلم المصرف المحلي في بعض الأحيان برقية بإحدى وسائل البريد المتنوعة مثل الفاكس تتضمن إصدار تعزيز كفالة بناءاً على طلب من البنك المراسل إذ يقوم البنك المحلي عندها بالتأكد من صحة المعلومات والتأييد الوارد في البرقية بما فيها الرقم السري , وبالتالي على المصرف التأكد من خلوها من أي عبارات مبهمة أو نصوص قانونية غير واضحة قبل إضافة تعزيزه . </a:t>
            </a:r>
          </a:p>
          <a:p>
            <a:pPr algn="just"/>
            <a:r>
              <a:rPr lang="ar-IQ" sz="2400" dirty="0" smtClean="0">
                <a:solidFill>
                  <a:srgbClr val="FFFF00"/>
                </a:solidFill>
              </a:rPr>
              <a:t>ثالثاً : طلب فرع خارجي لتعزيز كفالة لصالح مستفيد محلي : </a:t>
            </a:r>
          </a:p>
          <a:p>
            <a:pPr algn="just"/>
            <a:r>
              <a:rPr lang="ar-IQ" sz="2400" dirty="0" smtClean="0"/>
              <a:t>في هذا النوع من </a:t>
            </a:r>
            <a:r>
              <a:rPr lang="ar-IQ" sz="2400" dirty="0" err="1" smtClean="0"/>
              <a:t>الكفالات</a:t>
            </a:r>
            <a:r>
              <a:rPr lang="ar-IQ" sz="2400" dirty="0" smtClean="0"/>
              <a:t> تتبع المصارف نفس الإجراءات في حالة إصدار تعزيز كفالة بطلب من البنك المراسل لصالح المستفيد المحلي ولكن لا تستوفي الفروع فيما بينها عمولات من بعضها البعض بمعنى آخر أن العمولة تستوفى من العميل فقط ويستوفيها الفرع طالب الإصدار إلا إذا كانت هناك استثناءات على ذلك .</a:t>
            </a:r>
          </a:p>
          <a:p>
            <a:pPr algn="just"/>
            <a:endParaRPr lang="ar-IQ" sz="2000"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r>
              <a:rPr lang="ar-IQ" sz="4400" dirty="0" smtClean="0">
                <a:solidFill>
                  <a:srgbClr val="FFFF00"/>
                </a:solidFill>
              </a:rPr>
              <a:t>مخاطر الكفالات :</a:t>
            </a:r>
            <a:endParaRPr lang="ar-IQ" sz="4400" dirty="0">
              <a:solidFill>
                <a:srgbClr val="FFFF00"/>
              </a:solidFill>
            </a:endParaRPr>
          </a:p>
        </p:txBody>
      </p:sp>
      <p:sp>
        <p:nvSpPr>
          <p:cNvPr id="3" name="عنوان فرعي 2"/>
          <p:cNvSpPr>
            <a:spLocks noGrp="1"/>
          </p:cNvSpPr>
          <p:nvPr>
            <p:ph type="subTitle" idx="1"/>
          </p:nvPr>
        </p:nvSpPr>
        <p:spPr>
          <a:xfrm>
            <a:off x="285720" y="1071546"/>
            <a:ext cx="8429684" cy="5429288"/>
          </a:xfrm>
        </p:spPr>
        <p:txBody>
          <a:bodyPr>
            <a:normAutofit/>
          </a:bodyPr>
          <a:lstStyle/>
          <a:p>
            <a:pPr algn="just"/>
            <a:r>
              <a:rPr lang="ar-IQ" sz="2800" dirty="0" smtClean="0">
                <a:solidFill>
                  <a:srgbClr val="FFFF00"/>
                </a:solidFill>
              </a:rPr>
              <a:t>رابعاَ : تبليغ كفالة صادرة من بنك مراسل أو فرع خارجي لصالح مستفيد محلي : </a:t>
            </a:r>
          </a:p>
          <a:p>
            <a:pPr algn="just"/>
            <a:r>
              <a:rPr lang="ar-IQ" sz="2800" dirty="0" smtClean="0"/>
              <a:t>في هذا النوع من </a:t>
            </a:r>
            <a:r>
              <a:rPr lang="ar-IQ" sz="2800" dirty="0" err="1" smtClean="0"/>
              <a:t>الكفالات</a:t>
            </a:r>
            <a:r>
              <a:rPr lang="ar-IQ" sz="2800" dirty="0" smtClean="0"/>
              <a:t> الخارجية يتم إضافة عبارة التبليغ وترسل إلى المستفيدين مرفقة مع كتاب بهذا الخصوص ويبلغ البنك المراسل بالإجراء بموجب كتاب موجه , وتحمل هذه الكفالة رقم يميزها عن بقية </a:t>
            </a:r>
            <a:r>
              <a:rPr lang="ar-IQ" sz="2800" dirty="0" err="1" smtClean="0"/>
              <a:t>الكفالات</a:t>
            </a:r>
            <a:r>
              <a:rPr lang="ar-IQ" sz="2800" dirty="0" smtClean="0"/>
              <a:t> وبدون مسؤولية .</a:t>
            </a:r>
            <a:r>
              <a:rPr lang="ar-IQ" sz="2000" dirty="0" smtClean="0">
                <a:solidFill>
                  <a:srgbClr val="FFFF00"/>
                </a:solidFill>
              </a:rPr>
              <a:t> </a:t>
            </a: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956</TotalTime>
  <Words>394</Words>
  <Application>Microsoft Office PowerPoint</Application>
  <PresentationFormat>عرض على الشاشة (3:4)‏</PresentationFormat>
  <Paragraphs>77</Paragraphs>
  <Slides>4</Slides>
  <Notes>0</Notes>
  <HiddenSlides>0</HiddenSlides>
  <MMClips>1</MMClips>
  <ScaleCrop>false</ScaleCrop>
  <HeadingPairs>
    <vt:vector size="4" baseType="variant">
      <vt:variant>
        <vt:lpstr>سمة</vt:lpstr>
      </vt:variant>
      <vt:variant>
        <vt:i4>1</vt:i4>
      </vt:variant>
      <vt:variant>
        <vt:lpstr>عناوين الشرائح</vt:lpstr>
      </vt:variant>
      <vt:variant>
        <vt:i4>4</vt:i4>
      </vt:variant>
    </vt:vector>
  </HeadingPairs>
  <TitlesOfParts>
    <vt:vector size="5" baseType="lpstr">
      <vt:lpstr>تدفق</vt:lpstr>
      <vt:lpstr>إجراءات إصدار الكفالات</vt:lpstr>
      <vt:lpstr>مخاطر الكفالات</vt:lpstr>
      <vt:lpstr>مخاطر الكفالات</vt:lpstr>
      <vt:lpstr>مخاطر الكفالات :</vt:lpstr>
    </vt:vector>
  </TitlesOfParts>
  <Company>Naim Al Hussaini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واقع قطاع النقل العام في العراق بعد العام 2015 وسبل تطويره</dc:title>
  <dc:creator>user7</dc:creator>
  <cp:lastModifiedBy>user7</cp:lastModifiedBy>
  <cp:revision>100</cp:revision>
  <dcterms:created xsi:type="dcterms:W3CDTF">2019-09-14T09:28:53Z</dcterms:created>
  <dcterms:modified xsi:type="dcterms:W3CDTF">2020-04-18T11:33:57Z</dcterms:modified>
</cp:coreProperties>
</file>